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1734" r:id="rId2"/>
    <p:sldId id="2822" r:id="rId3"/>
    <p:sldId id="2830" r:id="rId4"/>
    <p:sldId id="2831" r:id="rId5"/>
    <p:sldId id="2829" r:id="rId6"/>
    <p:sldId id="2823" r:id="rId7"/>
    <p:sldId id="2828" r:id="rId8"/>
  </p:sldIdLst>
  <p:sldSz cx="9144000" cy="6858000" type="screen4x3"/>
  <p:notesSz cx="7315200" cy="9601200"/>
  <p:defaultTextStyle>
    <a:defPPr>
      <a:defRPr lang="en-ZA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2"/>
        </a:solidFill>
        <a:latin typeface="Tahoma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2"/>
        </a:solidFill>
        <a:latin typeface="Tahoma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2"/>
        </a:solidFill>
        <a:latin typeface="Tahoma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2"/>
        </a:solidFill>
        <a:latin typeface="Tahoma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2"/>
        </a:solidFill>
        <a:latin typeface="Tahoma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000" b="1" u="sng" kern="1200">
        <a:solidFill>
          <a:schemeClr val="tx2"/>
        </a:solidFill>
        <a:latin typeface="Tahoma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000" b="1" u="sng" kern="1200">
        <a:solidFill>
          <a:schemeClr val="tx2"/>
        </a:solidFill>
        <a:latin typeface="Tahoma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000" b="1" u="sng" kern="1200">
        <a:solidFill>
          <a:schemeClr val="tx2"/>
        </a:solidFill>
        <a:latin typeface="Tahoma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000" b="1" u="sng" kern="1200">
        <a:solidFill>
          <a:schemeClr val="tx2"/>
        </a:solidFill>
        <a:latin typeface="Tahoma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699"/>
    <a:srgbClr val="FF66FF"/>
    <a:srgbClr val="33CC33"/>
    <a:srgbClr val="00FF00"/>
    <a:srgbClr val="00FFCC"/>
    <a:srgbClr val="FF99FF"/>
    <a:srgbClr val="E684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11" autoAdjust="0"/>
    <p:restoredTop sz="81967" autoAdjust="0"/>
  </p:normalViewPr>
  <p:slideViewPr>
    <p:cSldViewPr>
      <p:cViewPr varScale="1">
        <p:scale>
          <a:sx n="70" d="100"/>
          <a:sy n="70" d="100"/>
        </p:scale>
        <p:origin x="-13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88" y="177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717" cy="4805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u="none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775" y="0"/>
            <a:ext cx="3170717" cy="4805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u="none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068"/>
            <a:ext cx="3170717" cy="4805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u="none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775" y="9119068"/>
            <a:ext cx="3170717" cy="4805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u="none">
                <a:solidFill>
                  <a:schemeClr val="tx1"/>
                </a:solidFill>
                <a:latin typeface="Arial" charset="0"/>
              </a:defRPr>
            </a:lvl1pPr>
          </a:lstStyle>
          <a:p>
            <a:fld id="{FAA5735C-6C81-8F42-8DAB-67D37CAD63D7}" type="slidenum">
              <a:rPr lang="en-ZA" altLang="ja-JP"/>
              <a:pPr/>
              <a:t>‹#›</a:t>
            </a:fld>
            <a:endParaRPr lang="en-ZA" altLang="ja-JP" dirty="0"/>
          </a:p>
        </p:txBody>
      </p:sp>
    </p:spTree>
    <p:extLst>
      <p:ext uri="{BB962C8B-B14F-4D97-AF65-F5344CB8AC3E}">
        <p14:creationId xmlns:p14="http://schemas.microsoft.com/office/powerpoint/2010/main" val="297117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717" cy="4805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u="none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775" y="0"/>
            <a:ext cx="3170717" cy="4805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u="none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79" y="4560302"/>
            <a:ext cx="5852843" cy="43207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noProof="0" smtClean="0"/>
              <a:t>Click to edit Master text styles</a:t>
            </a:r>
          </a:p>
          <a:p>
            <a:pPr lvl="1"/>
            <a:r>
              <a:rPr lang="en-ZA" noProof="0" smtClean="0"/>
              <a:t>Second level</a:t>
            </a:r>
          </a:p>
          <a:p>
            <a:pPr lvl="2"/>
            <a:r>
              <a:rPr lang="en-ZA" noProof="0" smtClean="0"/>
              <a:t>Third level</a:t>
            </a:r>
          </a:p>
          <a:p>
            <a:pPr lvl="3"/>
            <a:r>
              <a:rPr lang="en-ZA" noProof="0" smtClean="0"/>
              <a:t>Fourth level</a:t>
            </a:r>
          </a:p>
          <a:p>
            <a:pPr lvl="4"/>
            <a:r>
              <a:rPr lang="en-Z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068"/>
            <a:ext cx="3170717" cy="4805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u="none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775" y="9119068"/>
            <a:ext cx="3170717" cy="4805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u="none">
                <a:solidFill>
                  <a:schemeClr val="tx1"/>
                </a:solidFill>
                <a:latin typeface="Arial" charset="0"/>
              </a:defRPr>
            </a:lvl1pPr>
          </a:lstStyle>
          <a:p>
            <a:fld id="{9546374B-1CD4-F746-AB63-142DD9542760}" type="slidenum">
              <a:rPr lang="en-ZA" altLang="ja-JP"/>
              <a:pPr/>
              <a:t>‹#›</a:t>
            </a:fld>
            <a:endParaRPr lang="en-ZA" altLang="ja-JP" dirty="0"/>
          </a:p>
        </p:txBody>
      </p:sp>
    </p:spTree>
    <p:extLst>
      <p:ext uri="{BB962C8B-B14F-4D97-AF65-F5344CB8AC3E}">
        <p14:creationId xmlns:p14="http://schemas.microsoft.com/office/powerpoint/2010/main" val="1292623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ja-JP" sz="14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 lIns="96661" tIns="48331" rIns="96661" bIns="48331"/>
          <a:lstStyle/>
          <a:p>
            <a:pPr lvl="0"/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300"/>
              <a:t>Today and tomorrow we’ll be letting you do the talking, but first I wanted to give you an idea of what RDA is, what RDA/US is, what we do, and how your inputs here will fold into RDA efforts down the line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 lIns="96661" tIns="48331" rIns="96661" bIns="48331"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300"/>
              <a:t>Today and tomorrow we’ll be letting you do the talking, but first I wanted to give you an idea of what RDA is, what RDA/US is, what we do, and how your inputs here will fold into RDA efforts down the line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0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8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4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157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316912" y="318307"/>
            <a:ext cx="584201" cy="22698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000" b="0">
                <a:solidFill>
                  <a:srgbClr val="58A61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8717567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524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458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" y="77719"/>
            <a:ext cx="24114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0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+mj-lt"/>
          <a:ea typeface="MS PGothic" charset="0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34" charset="0"/>
          <a:ea typeface="MS PGothic" charset="0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34" charset="0"/>
          <a:ea typeface="MS PGothic" charset="0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34" charset="0"/>
          <a:ea typeface="MS PGothic" charset="0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34" charset="0"/>
          <a:ea typeface="MS PGothic" charset="0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 b="1">
          <a:solidFill>
            <a:srgbClr val="0070C0"/>
          </a:solidFill>
          <a:latin typeface="Arial Narrow" panose="020B0606020202030204" pitchFamily="34" charset="0"/>
          <a:ea typeface="MS PGothic" charset="0"/>
          <a:cs typeface="Arial Narrow" panose="020B0606020202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 b="1">
          <a:solidFill>
            <a:srgbClr val="0070C0"/>
          </a:solidFill>
          <a:latin typeface="Arial Narrow" panose="020B0606020202030204" pitchFamily="34" charset="0"/>
          <a:ea typeface="MS PGothic" charset="0"/>
          <a:cs typeface="Arial Narrow" panose="020B0606020202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 i="1">
          <a:solidFill>
            <a:srgbClr val="0070C0"/>
          </a:solidFill>
          <a:latin typeface="Arial Narrow" panose="020B0606020202030204" pitchFamily="34" charset="0"/>
          <a:ea typeface="MS PGothic" charset="0"/>
          <a:cs typeface="Arial Narrow" panose="020B0606020202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800" b="1">
          <a:solidFill>
            <a:srgbClr val="0070C0"/>
          </a:solidFill>
          <a:latin typeface="Arial Narrow" panose="020B0606020202030204" pitchFamily="34" charset="0"/>
          <a:ea typeface="MS PGothic" charset="0"/>
          <a:cs typeface="Arial Narrow" panose="020B0606020202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800" b="1">
          <a:solidFill>
            <a:srgbClr val="0070C0"/>
          </a:solidFill>
          <a:latin typeface="Arial Narrow" panose="020B0606020202030204" pitchFamily="34" charset="0"/>
          <a:ea typeface="MS PGothic" charset="0"/>
          <a:cs typeface="Arial Narrow" panose="020B0606020202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8"/>
          <a:stretch>
            <a:fillRect/>
          </a:stretch>
        </p:blipFill>
        <p:spPr bwMode="auto">
          <a:xfrm>
            <a:off x="0" y="9906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0800" y="1219200"/>
            <a:ext cx="9093200" cy="3733800"/>
          </a:xfrm>
        </p:spPr>
        <p:txBody>
          <a:bodyPr/>
          <a:lstStyle/>
          <a:p>
            <a:pPr algn="l"/>
            <a:r>
              <a:rPr lang="en-US" sz="4400" dirty="0"/>
              <a:t>Joint Breakout Session 2: Shifting from disciplinary to problem and solution focused science</a:t>
            </a:r>
            <a:br>
              <a:rPr lang="en-US" sz="4400" dirty="0"/>
            </a:br>
            <a:r>
              <a:rPr lang="en-US" sz="4400" dirty="0">
                <a:latin typeface="Arial" charset="0"/>
              </a:rPr>
              <a:t/>
            </a:r>
            <a:br>
              <a:rPr lang="en-US" sz="4400" dirty="0">
                <a:latin typeface="Arial" charset="0"/>
              </a:rPr>
            </a:br>
            <a:endParaRPr lang="en-US" sz="2000" dirty="0">
              <a:solidFill>
                <a:srgbClr val="3595B7"/>
              </a:solidFill>
              <a:latin typeface="Arial" charset="0"/>
              <a:cs typeface="Arial" charset="0"/>
            </a:endParaRPr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76200" y="5562600"/>
            <a:ext cx="457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fr-CH" altLang="ja-JP" sz="2400" u="none" dirty="0">
                <a:solidFill>
                  <a:srgbClr val="005FAA"/>
                </a:solidFill>
                <a:latin typeface="Arial" charset="0"/>
                <a:cs typeface="Tahoma" charset="0"/>
              </a:rPr>
              <a:t/>
            </a:r>
            <a:br>
              <a:rPr lang="fr-CH" altLang="ja-JP" sz="2400" u="none" dirty="0">
                <a:solidFill>
                  <a:srgbClr val="005FAA"/>
                </a:solidFill>
                <a:latin typeface="Arial" charset="0"/>
                <a:cs typeface="Tahoma" charset="0"/>
              </a:rPr>
            </a:br>
            <a:endParaRPr lang="en-US" altLang="ja-JP" sz="2400" u="none" dirty="0"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458200" cy="5562600"/>
          </a:xfrm>
        </p:spPr>
        <p:txBody>
          <a:bodyPr/>
          <a:lstStyle/>
          <a:p>
            <a:r>
              <a:rPr lang="en-US" b="0" dirty="0" smtClean="0"/>
              <a:t>Kathy </a:t>
            </a:r>
            <a:r>
              <a:rPr lang="en-US" b="0" dirty="0" err="1" smtClean="0"/>
              <a:t>Fontain</a:t>
            </a:r>
            <a:r>
              <a:rPr lang="en-US" b="0" dirty="0" smtClean="0"/>
              <a:t> (RDA) – Chair</a:t>
            </a:r>
          </a:p>
          <a:p>
            <a:r>
              <a:rPr lang="en-US" b="0" dirty="0" smtClean="0"/>
              <a:t>Andiswa Mlisa (GEO Secretariat) - Rapporteur</a:t>
            </a:r>
          </a:p>
          <a:p>
            <a:r>
              <a:rPr lang="en-US" b="0" dirty="0" smtClean="0"/>
              <a:t>Bob Chen (CIESEN)</a:t>
            </a:r>
          </a:p>
          <a:p>
            <a:r>
              <a:rPr lang="en-US" b="0" dirty="0" smtClean="0"/>
              <a:t>Dennis </a:t>
            </a:r>
            <a:r>
              <a:rPr lang="en-US" b="0" dirty="0" err="1" smtClean="0"/>
              <a:t>Ojima</a:t>
            </a:r>
            <a:r>
              <a:rPr lang="en-US" b="0" dirty="0" smtClean="0"/>
              <a:t> (Future Earth)</a:t>
            </a:r>
          </a:p>
          <a:p>
            <a:r>
              <a:rPr lang="en-US" b="0" dirty="0" err="1" smtClean="0"/>
              <a:t>Ranjay</a:t>
            </a:r>
            <a:r>
              <a:rPr lang="en-US" b="0" dirty="0" smtClean="0"/>
              <a:t> </a:t>
            </a:r>
            <a:r>
              <a:rPr lang="en-US" b="0" dirty="0" err="1" smtClean="0"/>
              <a:t>Shrestha</a:t>
            </a:r>
            <a:r>
              <a:rPr lang="en-US" b="0" dirty="0" smtClean="0"/>
              <a:t> (GM </a:t>
            </a:r>
            <a:r>
              <a:rPr lang="en-US" b="0" dirty="0" err="1" smtClean="0"/>
              <a:t>Uni</a:t>
            </a:r>
            <a:r>
              <a:rPr lang="en-US" b="0" dirty="0" smtClean="0"/>
              <a:t>)</a:t>
            </a:r>
          </a:p>
          <a:p>
            <a:r>
              <a:rPr lang="en-US" b="0" dirty="0" smtClean="0"/>
              <a:t>Matthew </a:t>
            </a:r>
            <a:r>
              <a:rPr lang="en-US" b="0" dirty="0" err="1" smtClean="0"/>
              <a:t>Druckenmiller</a:t>
            </a:r>
            <a:r>
              <a:rPr lang="en-US" b="0" dirty="0" smtClean="0"/>
              <a:t> (USAID)</a:t>
            </a:r>
          </a:p>
          <a:p>
            <a:r>
              <a:rPr lang="en-US" b="0" dirty="0" smtClean="0"/>
              <a:t>Francoise Pearlman (IEEE)</a:t>
            </a:r>
          </a:p>
          <a:p>
            <a:r>
              <a:rPr lang="en-US" b="0" dirty="0" smtClean="0"/>
              <a:t>Jay Pearlman (IEEE)</a:t>
            </a:r>
          </a:p>
          <a:p>
            <a:r>
              <a:rPr lang="en-US" b="0" dirty="0" smtClean="0"/>
              <a:t>Doug </a:t>
            </a:r>
            <a:r>
              <a:rPr lang="en-US" b="0" dirty="0" err="1" smtClean="0"/>
              <a:t>Cripe</a:t>
            </a:r>
            <a:r>
              <a:rPr lang="en-US" b="0" dirty="0" smtClean="0"/>
              <a:t> (GEO Secretariat)</a:t>
            </a:r>
          </a:p>
          <a:p>
            <a:r>
              <a:rPr lang="en-US" b="0" dirty="0" smtClean="0"/>
              <a:t>Antonio </a:t>
            </a:r>
            <a:r>
              <a:rPr lang="en-US" b="0" dirty="0" err="1" smtClean="0"/>
              <a:t>Bombelli</a:t>
            </a:r>
            <a:r>
              <a:rPr lang="en-US" b="0" dirty="0" smtClean="0"/>
              <a:t> (CMCC)</a:t>
            </a:r>
          </a:p>
          <a:p>
            <a:r>
              <a:rPr lang="en-US" b="0" dirty="0" smtClean="0"/>
              <a:t>Bente Bye (BLB)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6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xfrm>
            <a:off x="8316912" y="219882"/>
            <a:ext cx="584201" cy="2269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58A618"/>
                </a:solidFill>
              </a:rPr>
              <a:t>3</a:t>
            </a:fld>
            <a:endParaRPr sz="1000">
              <a:solidFill>
                <a:srgbClr val="58A618"/>
              </a:solidFill>
            </a:endParaRPr>
          </a:p>
        </p:txBody>
      </p:sp>
      <p:sp>
        <p:nvSpPr>
          <p:cNvPr id="34" name="Shape 34"/>
          <p:cNvSpPr>
            <a:spLocks noGrp="1"/>
          </p:cNvSpPr>
          <p:nvPr>
            <p:ph type="title" idx="4294967295"/>
          </p:nvPr>
        </p:nvSpPr>
        <p:spPr>
          <a:xfrm>
            <a:off x="755650" y="0"/>
            <a:ext cx="7561263" cy="981075"/>
          </a:xfrm>
          <a:prstGeom prst="rect">
            <a:avLst/>
          </a:prstGeom>
        </p:spPr>
        <p:txBody>
          <a:bodyPr anchor="ctr"/>
          <a:lstStyle>
            <a:lvl1pPr defTabSz="914400">
              <a:defRPr sz="3200" b="1">
                <a:solidFill>
                  <a:srgbClr val="58A61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58A618"/>
                </a:solidFill>
              </a:rPr>
              <a:t>Thoughts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4294967295"/>
          </p:nvPr>
        </p:nvSpPr>
        <p:spPr>
          <a:xfrm>
            <a:off x="755650" y="1235074"/>
            <a:ext cx="8137525" cy="4784726"/>
          </a:xfrm>
          <a:prstGeom prst="rect">
            <a:avLst/>
          </a:prstGeom>
        </p:spPr>
        <p:txBody>
          <a:bodyPr lIns="38100" tIns="38100" rIns="38100" bIns="38100"/>
          <a:lstStyle/>
          <a:p>
            <a:pPr marL="276279" lvl="0" indent="-276279" defTabSz="859536">
              <a:spcBef>
                <a:spcPts val="500"/>
              </a:spcBef>
              <a:buClr>
                <a:srgbClr val="58A618"/>
              </a:buClr>
              <a:buFont typeface="Helvetica"/>
              <a:buChar char="▪"/>
              <a:defRPr sz="1800">
                <a:solidFill>
                  <a:srgbClr val="000000"/>
                </a:solidFill>
                <a:uFillTx/>
              </a:defRPr>
            </a:pPr>
            <a:r>
              <a:rPr sz="2256" b="0" dirty="0">
                <a:solidFill>
                  <a:srgbClr val="373737"/>
                </a:solidFill>
                <a:latin typeface="Arial"/>
                <a:ea typeface="Arial"/>
                <a:cs typeface="Arial"/>
                <a:sym typeface="Arial"/>
              </a:rPr>
              <a:t>Research generally categorized into 'basic (pure)' and 'applied'</a:t>
            </a:r>
          </a:p>
          <a:p>
            <a:pPr marL="584333" lvl="1" indent="-226193" defTabSz="859536">
              <a:spcBef>
                <a:spcPts val="500"/>
              </a:spcBef>
              <a:buClrTx/>
              <a:defRPr sz="1800">
                <a:solidFill>
                  <a:srgbClr val="000000"/>
                </a:solidFill>
                <a:uFillTx/>
              </a:defRPr>
            </a:pPr>
            <a:r>
              <a:rPr sz="2256" b="0" dirty="0">
                <a:solidFill>
                  <a:srgbClr val="373737"/>
                </a:solidFill>
                <a:latin typeface="Arial"/>
                <a:ea typeface="Arial"/>
                <a:cs typeface="Arial"/>
                <a:sym typeface="Arial"/>
              </a:rPr>
              <a:t>'basic' can be broken into theoretical and experimental/practical, and seeks to add to the general body of knowledge</a:t>
            </a:r>
          </a:p>
          <a:p>
            <a:pPr marL="584333" lvl="1" indent="-226193" defTabSz="859536">
              <a:spcBef>
                <a:spcPts val="500"/>
              </a:spcBef>
              <a:buClrTx/>
              <a:defRPr sz="1800">
                <a:solidFill>
                  <a:srgbClr val="000000"/>
                </a:solidFill>
                <a:uFillTx/>
              </a:defRPr>
            </a:pPr>
            <a:r>
              <a:rPr sz="2256" b="0" dirty="0">
                <a:solidFill>
                  <a:srgbClr val="373737"/>
                </a:solidFill>
                <a:latin typeface="Arial"/>
                <a:ea typeface="Arial"/>
                <a:cs typeface="Arial"/>
                <a:sym typeface="Arial"/>
              </a:rPr>
              <a:t>'applied' seeks to solve a specific problem</a:t>
            </a:r>
          </a:p>
          <a:p>
            <a:pPr marL="322325" lvl="0" indent="-322325" defTabSz="859536">
              <a:spcBef>
                <a:spcPts val="600"/>
              </a:spcBef>
              <a:buClr>
                <a:srgbClr val="69923A"/>
              </a:buClr>
              <a:buFont typeface="Helvetica"/>
              <a:buChar char="▪"/>
              <a:defRPr sz="1800">
                <a:solidFill>
                  <a:srgbClr val="000000"/>
                </a:solidFill>
                <a:uFillTx/>
              </a:defRPr>
            </a:pPr>
            <a:r>
              <a:rPr sz="2632" b="0" dirty="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rPr>
              <a:t>'basic' - generally funded by a governmental institution, for the public good.</a:t>
            </a:r>
          </a:p>
          <a:p>
            <a:pPr marL="322325" lvl="0" indent="-322325" defTabSz="859536">
              <a:spcBef>
                <a:spcPts val="600"/>
              </a:spcBef>
              <a:buClr>
                <a:srgbClr val="69923A"/>
              </a:buClr>
              <a:buFont typeface="Helvetica"/>
              <a:buChar char="▪"/>
              <a:defRPr sz="1800">
                <a:solidFill>
                  <a:srgbClr val="000000"/>
                </a:solidFill>
                <a:uFillTx/>
              </a:defRPr>
            </a:pPr>
            <a:r>
              <a:rPr sz="2632" b="0" dirty="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rPr>
              <a:t>'applied' - generally funded by private R&amp;D entities</a:t>
            </a:r>
          </a:p>
          <a:p>
            <a:pPr marL="322325" lvl="0" indent="-322325" defTabSz="859536">
              <a:spcBef>
                <a:spcPts val="600"/>
              </a:spcBef>
              <a:buClr>
                <a:srgbClr val="69923A"/>
              </a:buClr>
              <a:buFont typeface="Helvetica"/>
              <a:buChar char="▪"/>
              <a:defRPr sz="1800">
                <a:solidFill>
                  <a:srgbClr val="000000"/>
                </a:solidFill>
                <a:uFillTx/>
              </a:defRPr>
            </a:pPr>
            <a:r>
              <a:rPr sz="2632" b="0" dirty="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rPr>
              <a:t>lately - governmental institutions seek to prove return on investment by funding more applied-type research, in support solving of a policy problem</a:t>
            </a:r>
          </a:p>
        </p:txBody>
      </p:sp>
      <p:sp>
        <p:nvSpPr>
          <p:cNvPr id="36" name="Shape 36"/>
          <p:cNvSpPr/>
          <p:nvPr/>
        </p:nvSpPr>
        <p:spPr>
          <a:xfrm>
            <a:off x="4450981" y="6256622"/>
            <a:ext cx="2003802" cy="285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584200">
              <a:defRPr sz="12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 i="0"/>
            </a:pPr>
            <a:r>
              <a:rPr sz="1200" b="1" i="1"/>
              <a:t>RDA/US Work Funded by</a:t>
            </a:r>
          </a:p>
        </p:txBody>
      </p:sp>
      <p:pic>
        <p:nvPicPr>
          <p:cNvPr id="37" name="pasted-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4782" y="6126162"/>
            <a:ext cx="550874" cy="55528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377351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8316912" y="219882"/>
            <a:ext cx="584201" cy="2269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58A618"/>
                </a:solidFill>
              </a:rPr>
              <a:t>4</a:t>
            </a:fld>
            <a:endParaRPr sz="1000">
              <a:solidFill>
                <a:srgbClr val="58A618"/>
              </a:solidFill>
            </a:endParaRPr>
          </a:p>
        </p:txBody>
      </p:sp>
      <p:sp>
        <p:nvSpPr>
          <p:cNvPr id="42" name="Shape 42"/>
          <p:cNvSpPr>
            <a:spLocks noGrp="1"/>
          </p:cNvSpPr>
          <p:nvPr>
            <p:ph type="title" idx="4294967295"/>
          </p:nvPr>
        </p:nvSpPr>
        <p:spPr>
          <a:xfrm>
            <a:off x="755650" y="0"/>
            <a:ext cx="7561263" cy="981075"/>
          </a:xfrm>
          <a:prstGeom prst="rect">
            <a:avLst/>
          </a:prstGeom>
        </p:spPr>
        <p:txBody>
          <a:bodyPr anchor="ctr"/>
          <a:lstStyle>
            <a:lvl1pPr defTabSz="914400">
              <a:defRPr sz="3200" b="1">
                <a:solidFill>
                  <a:srgbClr val="58A61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58A618"/>
                </a:solidFill>
              </a:rPr>
              <a:t>Our Discussion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4294967295"/>
          </p:nvPr>
        </p:nvSpPr>
        <p:spPr>
          <a:xfrm>
            <a:off x="755650" y="1341437"/>
            <a:ext cx="8137525" cy="4784726"/>
          </a:xfrm>
          <a:prstGeom prst="rect">
            <a:avLst/>
          </a:prstGeom>
        </p:spPr>
        <p:txBody>
          <a:bodyPr lIns="38100" tIns="38100" rIns="38100" bIns="38100"/>
          <a:lstStyle/>
          <a:p>
            <a:pPr marL="273340" lvl="0" indent="-273340" defTabSz="850391">
              <a:spcBef>
                <a:spcPts val="500"/>
              </a:spcBef>
              <a:buClr>
                <a:srgbClr val="58A618"/>
              </a:buClr>
              <a:buFont typeface="Helvetica"/>
              <a:buChar char="▪"/>
              <a:defRPr sz="1800">
                <a:solidFill>
                  <a:srgbClr val="000000"/>
                </a:solidFill>
                <a:uFillTx/>
              </a:defRPr>
            </a:pPr>
            <a:r>
              <a:rPr sz="2232" b="0" dirty="0">
                <a:solidFill>
                  <a:srgbClr val="373737"/>
                </a:solidFill>
                <a:latin typeface="Arial"/>
                <a:ea typeface="Arial"/>
                <a:cs typeface="Arial"/>
                <a:sym typeface="Arial"/>
              </a:rPr>
              <a:t>Given the trend to use 'basic research' results for 'applied research' problems, and given that GEO focuses on providing the results of basic research for use in the applied sciences,</a:t>
            </a:r>
          </a:p>
          <a:p>
            <a:pPr marL="698536" lvl="1" indent="-273340" defTabSz="850391">
              <a:spcBef>
                <a:spcPts val="500"/>
              </a:spcBef>
              <a:buClr>
                <a:srgbClr val="58A618"/>
              </a:buClr>
              <a:buFont typeface="Helvetica"/>
              <a:buChar char="▪"/>
              <a:defRPr sz="1800">
                <a:solidFill>
                  <a:srgbClr val="000000"/>
                </a:solidFill>
                <a:uFillTx/>
              </a:defRPr>
            </a:pPr>
            <a:r>
              <a:rPr sz="2232" b="0" dirty="0">
                <a:solidFill>
                  <a:srgbClr val="373737"/>
                </a:solidFill>
                <a:latin typeface="Arial"/>
                <a:ea typeface="Arial"/>
                <a:cs typeface="Arial"/>
                <a:sym typeface="Arial"/>
              </a:rPr>
              <a:t>What recommendations can we make to facilitate the reuse of basic research data in support of SDGs, SBA goals, etc.?</a:t>
            </a:r>
          </a:p>
          <a:p>
            <a:pPr marL="932447" lvl="2" indent="-223787" defTabSz="850391">
              <a:spcBef>
                <a:spcPts val="500"/>
              </a:spcBef>
              <a:buClrTx/>
              <a:defRPr sz="1800">
                <a:solidFill>
                  <a:srgbClr val="000000"/>
                </a:solidFill>
                <a:uFillTx/>
              </a:defRPr>
            </a:pPr>
            <a:r>
              <a:rPr sz="2232" b="0" dirty="0">
                <a:solidFill>
                  <a:srgbClr val="373737"/>
                </a:solidFill>
                <a:latin typeface="Arial"/>
                <a:ea typeface="Arial"/>
                <a:cs typeface="Arial"/>
                <a:sym typeface="Arial"/>
              </a:rPr>
              <a:t>could be best practice, a metadata field, paying close attention to addressing uncertainty, publication, data citation, sharing efforts, cross-cutting efforts, anything!</a:t>
            </a:r>
          </a:p>
          <a:p>
            <a:pPr marL="265747" lvl="0" indent="-265747" defTabSz="850391">
              <a:spcBef>
                <a:spcPts val="600"/>
              </a:spcBef>
              <a:buClr>
                <a:srgbClr val="69923A"/>
              </a:buClr>
              <a:buFont typeface="Helvetica"/>
              <a:buChar char="▪"/>
              <a:defRPr sz="1800">
                <a:solidFill>
                  <a:srgbClr val="000000"/>
                </a:solidFill>
                <a:uFillTx/>
              </a:defRPr>
            </a:pPr>
            <a:r>
              <a:rPr sz="2232" b="0" dirty="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rPr>
              <a:t>What might the implications be for modeling, reproducibility, ethics, and other research data sharing and reuse concerns?</a:t>
            </a:r>
          </a:p>
          <a:p>
            <a:pPr marL="265747" lvl="0" indent="-265747" defTabSz="850391">
              <a:spcBef>
                <a:spcPts val="600"/>
              </a:spcBef>
              <a:buClr>
                <a:srgbClr val="69923A"/>
              </a:buClr>
              <a:buFont typeface="Helvetica"/>
              <a:buChar char="▪"/>
              <a:defRPr sz="1800">
                <a:solidFill>
                  <a:srgbClr val="000000"/>
                </a:solidFill>
                <a:uFillTx/>
              </a:defRPr>
            </a:pPr>
            <a:r>
              <a:rPr sz="2232" b="0" dirty="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rPr>
              <a:t>Are there any communities that have models we can study (for instance, the clinical trial model)? </a:t>
            </a:r>
          </a:p>
        </p:txBody>
      </p:sp>
      <p:sp>
        <p:nvSpPr>
          <p:cNvPr id="44" name="Shape 44"/>
          <p:cNvSpPr/>
          <p:nvPr/>
        </p:nvSpPr>
        <p:spPr>
          <a:xfrm>
            <a:off x="4450981" y="6256622"/>
            <a:ext cx="2003802" cy="285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584200">
              <a:defRPr sz="12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 i="0"/>
            </a:pPr>
            <a:r>
              <a:rPr sz="1200" b="1" i="1"/>
              <a:t>RDA/US Work Funded by</a:t>
            </a:r>
          </a:p>
        </p:txBody>
      </p:sp>
      <p:pic>
        <p:nvPicPr>
          <p:cNvPr id="45" name="pasted-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4782" y="6126162"/>
            <a:ext cx="550874" cy="55528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339050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6096000"/>
          </a:xfrm>
        </p:spPr>
        <p:txBody>
          <a:bodyPr/>
          <a:lstStyle/>
          <a:p>
            <a:r>
              <a:rPr lang="en-US" sz="2400" b="0" dirty="0"/>
              <a:t>Start with end </a:t>
            </a:r>
            <a:r>
              <a:rPr lang="en-US" sz="2400" b="0" dirty="0" smtClean="0"/>
              <a:t>users, </a:t>
            </a:r>
            <a:r>
              <a:rPr lang="en-US" sz="2400" b="0" dirty="0" smtClean="0">
                <a:solidFill>
                  <a:srgbClr val="800000"/>
                </a:solidFill>
              </a:rPr>
              <a:t>incorporate </a:t>
            </a:r>
            <a:r>
              <a:rPr lang="en-US" sz="2400" b="0" dirty="0">
                <a:solidFill>
                  <a:srgbClr val="800000"/>
                </a:solidFill>
              </a:rPr>
              <a:t>the decision </a:t>
            </a:r>
            <a:r>
              <a:rPr lang="en-US" sz="2400" b="0" dirty="0" smtClean="0">
                <a:solidFill>
                  <a:srgbClr val="800000"/>
                </a:solidFill>
              </a:rPr>
              <a:t>makers from the beginning of the project  </a:t>
            </a:r>
            <a:r>
              <a:rPr lang="en-US" sz="2400" b="0" dirty="0">
                <a:solidFill>
                  <a:srgbClr val="800000"/>
                </a:solidFill>
              </a:rPr>
              <a:t>and tailor the delivery of science into the </a:t>
            </a:r>
            <a:r>
              <a:rPr lang="en-US" sz="2400" b="0" dirty="0" smtClean="0">
                <a:solidFill>
                  <a:srgbClr val="800000"/>
                </a:solidFill>
              </a:rPr>
              <a:t>application – </a:t>
            </a:r>
            <a:r>
              <a:rPr lang="en-US" sz="2400" b="0" i="1" dirty="0" smtClean="0">
                <a:solidFill>
                  <a:srgbClr val="800000"/>
                </a:solidFill>
              </a:rPr>
              <a:t>requirement in the composition of the GEO Flagships &amp; Initiatives?</a:t>
            </a:r>
            <a:r>
              <a:rPr lang="en-US" sz="2400" b="0" dirty="0" smtClean="0"/>
              <a:t>. </a:t>
            </a:r>
            <a:r>
              <a:rPr lang="en-US" sz="2400" b="0" dirty="0" smtClean="0"/>
              <a:t>(how are decisions made and how we package the date and information – fit for purpose)</a:t>
            </a:r>
          </a:p>
          <a:p>
            <a:pPr lvl="1"/>
            <a:r>
              <a:rPr lang="en-US" sz="2200" b="0" dirty="0"/>
              <a:t>Research community is a user as well </a:t>
            </a:r>
            <a:r>
              <a:rPr lang="en-US" sz="2200" b="0" dirty="0" smtClean="0"/>
              <a:t>– balance </a:t>
            </a:r>
            <a:r>
              <a:rPr lang="en-US" sz="2200" b="0" dirty="0"/>
              <a:t>the need for the research community and operational requirement – for research to develop new knowledge? </a:t>
            </a:r>
            <a:endParaRPr lang="en-US" sz="2200" b="0" dirty="0" smtClean="0"/>
          </a:p>
          <a:p>
            <a:r>
              <a:rPr lang="en-US" sz="2600" b="0" dirty="0" smtClean="0">
                <a:solidFill>
                  <a:srgbClr val="800000"/>
                </a:solidFill>
              </a:rPr>
              <a:t>GEO </a:t>
            </a:r>
            <a:r>
              <a:rPr lang="en-US" sz="2600" b="0" dirty="0" smtClean="0">
                <a:solidFill>
                  <a:srgbClr val="800000"/>
                </a:solidFill>
              </a:rPr>
              <a:t>address the issue of trust in applications from the various communities</a:t>
            </a:r>
          </a:p>
          <a:p>
            <a:r>
              <a:rPr lang="en-US" sz="2400" b="0" dirty="0">
                <a:solidFill>
                  <a:srgbClr val="800000"/>
                </a:solidFill>
              </a:rPr>
              <a:t>How we shape GEO to involve a bigger constituency – involve this community in the Flagships </a:t>
            </a:r>
            <a:r>
              <a:rPr lang="en-US" sz="2400" b="0" dirty="0"/>
              <a:t>and also involve the community in the Ministerial Summits</a:t>
            </a:r>
          </a:p>
          <a:p>
            <a:endParaRPr lang="en-US" sz="2400" b="0" i="0" dirty="0" smtClean="0"/>
          </a:p>
          <a:p>
            <a:endParaRPr lang="en-US" sz="2400" b="0" i="0" dirty="0" smtClean="0"/>
          </a:p>
          <a:p>
            <a:endParaRPr lang="en-US" sz="24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dirty="0" smtClean="0"/>
              <a:t>Recommendations to GEO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7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334000"/>
          </a:xfrm>
        </p:spPr>
        <p:txBody>
          <a:bodyPr/>
          <a:lstStyle/>
          <a:p>
            <a:r>
              <a:rPr lang="en-US" sz="2400" b="0" dirty="0">
                <a:solidFill>
                  <a:srgbClr val="FF0000"/>
                </a:solidFill>
              </a:rPr>
              <a:t>National GEO representatives should engage with the Statistics agencies with respect to the EO contribution to SDGs  (ensure inclusion of environmental data for SDGs – role for setting targets and contribution by other agencies in achieving the SDGs ) </a:t>
            </a:r>
            <a:endParaRPr lang="en-US" sz="2400" b="0" dirty="0" smtClean="0"/>
          </a:p>
          <a:p>
            <a:r>
              <a:rPr lang="en-US" sz="2400" b="0" dirty="0" smtClean="0"/>
              <a:t>Development </a:t>
            </a:r>
            <a:r>
              <a:rPr lang="en-US" sz="2400" b="0" dirty="0" smtClean="0"/>
              <a:t>of best practices that showcase how data, technology and communities move from basic  to applied research</a:t>
            </a:r>
          </a:p>
          <a:p>
            <a:pPr lvl="2"/>
            <a:r>
              <a:rPr lang="en-US" sz="2400" b="0" i="0" dirty="0" smtClean="0"/>
              <a:t>Will support the dialogues with users </a:t>
            </a:r>
          </a:p>
          <a:p>
            <a:pPr lvl="2"/>
            <a:r>
              <a:rPr lang="en-US" sz="2400" b="0" i="0" dirty="0" smtClean="0"/>
              <a:t>Consider a recipe for a good case study so it can be reused for other applications</a:t>
            </a:r>
          </a:p>
          <a:p>
            <a:pPr lvl="3"/>
            <a:r>
              <a:rPr lang="en-US" sz="2400" b="0" dirty="0" smtClean="0"/>
              <a:t>Provenance, work flow, transformational algorithms, political issues</a:t>
            </a:r>
          </a:p>
          <a:p>
            <a:pPr lvl="3"/>
            <a:r>
              <a:rPr lang="en-US" sz="2400" b="0" dirty="0" smtClean="0"/>
              <a:t>Impact on the decision with or without the EO information </a:t>
            </a:r>
          </a:p>
          <a:p>
            <a:r>
              <a:rPr lang="en-US" sz="2400" b="0" dirty="0">
                <a:solidFill>
                  <a:srgbClr val="800000"/>
                </a:solidFill>
              </a:rPr>
              <a:t>The knowledge base is a place to have this information and GEO must maintain the information  and consider this to form part of the </a:t>
            </a:r>
            <a:r>
              <a:rPr lang="en-US" sz="2400" b="0" dirty="0" smtClean="0">
                <a:solidFill>
                  <a:srgbClr val="800000"/>
                </a:solidFill>
              </a:rPr>
              <a:t>Foundational Tasks</a:t>
            </a:r>
            <a:endParaRPr lang="en-US" sz="2400" b="0" dirty="0">
              <a:solidFill>
                <a:srgbClr val="800000"/>
              </a:solidFill>
            </a:endParaRPr>
          </a:p>
          <a:p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 smtClean="0"/>
              <a:t>Recommendations to GEO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9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to GEOSS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029200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Char char="•"/>
            </a:pPr>
            <a:r>
              <a:rPr lang="en-US" b="0" dirty="0" smtClean="0"/>
              <a:t>What does openness mean in the various communities and to GEO</a:t>
            </a:r>
          </a:p>
          <a:p>
            <a:pPr marL="342900" lvl="1" indent="-342900">
              <a:buChar char="•"/>
            </a:pPr>
            <a:r>
              <a:rPr lang="en-US" b="0" dirty="0" smtClean="0"/>
              <a:t>Open </a:t>
            </a:r>
            <a:r>
              <a:rPr lang="en-US" b="0" dirty="0"/>
              <a:t>access to data and </a:t>
            </a:r>
            <a:r>
              <a:rPr lang="en-US" b="0" dirty="0" smtClean="0"/>
              <a:t>interoperability</a:t>
            </a:r>
          </a:p>
          <a:p>
            <a:pPr marL="342900" lvl="1" indent="-342900">
              <a:buChar char="•"/>
            </a:pPr>
            <a:r>
              <a:rPr lang="en-US" b="0" dirty="0" smtClean="0">
                <a:solidFill>
                  <a:srgbClr val="800000"/>
                </a:solidFill>
              </a:rPr>
              <a:t>Data integrity; </a:t>
            </a:r>
            <a:r>
              <a:rPr lang="en-US" b="0" dirty="0">
                <a:solidFill>
                  <a:srgbClr val="800000"/>
                </a:solidFill>
              </a:rPr>
              <a:t>traceability of what happens to data;</a:t>
            </a:r>
            <a:r>
              <a:rPr lang="en-US" b="0" dirty="0"/>
              <a:t> </a:t>
            </a:r>
            <a:endParaRPr lang="en-US" b="0" dirty="0" smtClean="0"/>
          </a:p>
          <a:p>
            <a:pPr marL="342900" lvl="1" indent="-342900">
              <a:buChar char="•"/>
            </a:pPr>
            <a:r>
              <a:rPr lang="en-US" b="0" dirty="0" smtClean="0"/>
              <a:t>Open access </a:t>
            </a:r>
            <a:r>
              <a:rPr lang="en-US" b="0" dirty="0"/>
              <a:t>and sharing of the data – could mean not everything is open at the back </a:t>
            </a:r>
            <a:r>
              <a:rPr lang="en-US" b="0" dirty="0" smtClean="0"/>
              <a:t>end</a:t>
            </a:r>
            <a:r>
              <a:rPr lang="en-US" b="0" dirty="0"/>
              <a:t>;</a:t>
            </a:r>
          </a:p>
          <a:p>
            <a:r>
              <a:rPr lang="en-US" sz="2400" b="0" dirty="0" smtClean="0"/>
              <a:t>What </a:t>
            </a:r>
            <a:r>
              <a:rPr lang="en-US" sz="2400" b="0" dirty="0"/>
              <a:t>are the implications </a:t>
            </a:r>
            <a:r>
              <a:rPr lang="en-US" sz="2400" b="0" dirty="0" smtClean="0"/>
              <a:t>of processing the data in cloud or by the DAB,</a:t>
            </a:r>
            <a:r>
              <a:rPr lang="en-US" sz="2400" b="0" dirty="0" smtClean="0"/>
              <a:t> </a:t>
            </a:r>
            <a:r>
              <a:rPr lang="en-US" sz="2400" b="0" dirty="0" smtClean="0"/>
              <a:t>can </a:t>
            </a:r>
            <a:r>
              <a:rPr lang="en-US" sz="2400" b="0" dirty="0" smtClean="0"/>
              <a:t>the provided software’s be trusted?</a:t>
            </a:r>
            <a:endParaRPr lang="en-US" sz="2400" b="0" dirty="0" smtClean="0"/>
          </a:p>
          <a:p>
            <a:r>
              <a:rPr lang="en-US" sz="2400" b="0" dirty="0" smtClean="0"/>
              <a:t>Linkage between access to data and timeframes for decision making (e.g. </a:t>
            </a:r>
            <a:r>
              <a:rPr lang="en-US" sz="2400" b="0" dirty="0"/>
              <a:t>climate change </a:t>
            </a:r>
            <a:r>
              <a:rPr lang="en-US" sz="2400" b="0" dirty="0" smtClean="0"/>
              <a:t>happens </a:t>
            </a:r>
            <a:r>
              <a:rPr lang="en-US" sz="2400" b="0" dirty="0"/>
              <a:t>so quickly that we need the research data to be freely </a:t>
            </a:r>
            <a:r>
              <a:rPr lang="en-US" sz="2400" b="0" dirty="0" smtClean="0"/>
              <a:t>available)</a:t>
            </a:r>
            <a:endParaRPr lang="en-US" sz="2400" b="0" dirty="0"/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32657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C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0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C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0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42311</TotalTime>
  <Words>772</Words>
  <Application>Microsoft Macintosh PowerPoint</Application>
  <PresentationFormat>On-screen Show (4:3)</PresentationFormat>
  <Paragraphs>55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Joint Breakout Session 2: Shifting from disciplinary to problem and solution focused science  </vt:lpstr>
      <vt:lpstr>Participants</vt:lpstr>
      <vt:lpstr>Thoughts</vt:lpstr>
      <vt:lpstr>Our Discussion</vt:lpstr>
      <vt:lpstr>Recommendations to GEO</vt:lpstr>
      <vt:lpstr>Recommendations to GEO</vt:lpstr>
      <vt:lpstr>Recommendations to GEOSS</vt:lpstr>
    </vt:vector>
  </TitlesOfParts>
  <Company>dst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and GEOSS…….</dc:title>
  <dc:creator>Imraan Saloojee</dc:creator>
  <cp:lastModifiedBy>Andiswa Mlisa</cp:lastModifiedBy>
  <cp:revision>1822</cp:revision>
  <cp:lastPrinted>2015-03-18T11:12:36Z</cp:lastPrinted>
  <dcterms:created xsi:type="dcterms:W3CDTF">2013-10-24T20:02:11Z</dcterms:created>
  <dcterms:modified xsi:type="dcterms:W3CDTF">2015-03-26T16:20:57Z</dcterms:modified>
</cp:coreProperties>
</file>